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-2-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-3-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-4-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-5-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-7-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ticPath"/>
          <p:cNvSpPr/>
          <p:nvPr/>
        </p:nvSpPr>
        <p:spPr>
          <a:xfrm>
            <a:off x="2056019" y="-1222724"/>
            <a:ext cx="5032058" cy="5032058"/>
          </a:xfrm>
          <a:prstGeom prst="ellipse">
            <a:avLst/>
          </a:prstGeom>
          <a:solidFill>
            <a:srgbClr val="000000">
              <a:alpha val="6000"/>
            </a:srgbClr>
          </a:solidFill>
          <a:ln/>
        </p:spPr>
      </p:sp>
      <p:sp>
        <p:nvSpPr>
          <p:cNvPr id="3" name="Title"/>
          <p:cNvSpPr/>
          <p:nvPr/>
        </p:nvSpPr>
        <p:spPr>
          <a:xfrm>
            <a:off x="758381" y="2122408"/>
            <a:ext cx="7620000" cy="898731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570" b="1" dirty="0">
                <a:solidFill>
                  <a:srgbClr val="000000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Relume: Transformando Vidas com Educação Profissional Digital</a:t>
            </a:r>
            <a:endParaRPr lang="en-US" sz="2570" dirty="0"/>
          </a:p>
        </p:txBody>
      </p:sp>
      <p:sp>
        <p:nvSpPr>
          <p:cNvPr id="4" name="StaticPath"/>
          <p:cNvSpPr/>
          <p:nvPr/>
        </p:nvSpPr>
        <p:spPr>
          <a:xfrm>
            <a:off x="7190137" y="3357658"/>
            <a:ext cx="2394585" cy="2394585"/>
          </a:xfrm>
          <a:prstGeom prst="ellipse">
            <a:avLst/>
          </a:prstGeom>
          <a:solidFill>
            <a:srgbClr val="000000">
              <a:alpha val="0"/>
            </a:srgbClr>
          </a:solidFill>
          <a:ln w="423333">
            <a:solidFill>
              <a:srgbClr val="FF9800"/>
            </a:solidFill>
            <a:prstDash val="solid"/>
          </a:ln>
        </p:spPr>
      </p:sp>
      <p:sp>
        <p:nvSpPr>
          <p:cNvPr id="5" name="StaticPath"/>
          <p:cNvSpPr/>
          <p:nvPr/>
        </p:nvSpPr>
        <p:spPr>
          <a:xfrm>
            <a:off x="-957929" y="-1222724"/>
            <a:ext cx="1991678" cy="1991677"/>
          </a:xfrm>
          <a:prstGeom prst="ellipse">
            <a:avLst/>
          </a:prstGeom>
          <a:solidFill>
            <a:srgbClr val="000000">
              <a:alpha val="0"/>
            </a:srgbClr>
          </a:solidFill>
          <a:ln w="423333">
            <a:solidFill>
              <a:srgbClr val="FF9800"/>
            </a:solidFill>
            <a:prstDash val="solid"/>
          </a:ln>
        </p:spPr>
      </p:sp>
      <p:sp>
        <p:nvSpPr>
          <p:cNvPr id="6" name="StaticPath"/>
          <p:cNvSpPr/>
          <p:nvPr/>
        </p:nvSpPr>
        <p:spPr>
          <a:xfrm>
            <a:off x="303609" y="4340114"/>
            <a:ext cx="571500" cy="571500"/>
          </a:xfrm>
          <a:prstGeom prst="ellipse">
            <a:avLst/>
          </a:prstGeom>
          <a:solidFill>
            <a:srgbClr val="000000"/>
          </a:solidFill>
          <a:ln/>
        </p:spPr>
      </p:sp>
      <p:sp>
        <p:nvSpPr>
          <p:cNvPr id="7" name="StaticPath"/>
          <p:cNvSpPr/>
          <p:nvPr/>
        </p:nvSpPr>
        <p:spPr>
          <a:xfrm>
            <a:off x="939165" y="4348163"/>
            <a:ext cx="571500" cy="571500"/>
          </a:xfrm>
          <a:prstGeom prst="ellipse">
            <a:avLst/>
          </a:prstGeom>
          <a:solidFill>
            <a:srgbClr val="000000"/>
          </a:solidFill>
          <a:ln/>
        </p:spPr>
      </p:sp>
      <p:sp>
        <p:nvSpPr>
          <p:cNvPr id="8" name="StaticPath"/>
          <p:cNvSpPr/>
          <p:nvPr/>
        </p:nvSpPr>
        <p:spPr>
          <a:xfrm>
            <a:off x="620268" y="4338923"/>
            <a:ext cx="571500" cy="571500"/>
          </a:xfrm>
          <a:prstGeom prst="ellipse">
            <a:avLst/>
          </a:prstGeom>
          <a:solidFill>
            <a:srgbClr val="FF9800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ticPath"/>
          <p:cNvSpPr/>
          <p:nvPr/>
        </p:nvSpPr>
        <p:spPr>
          <a:xfrm>
            <a:off x="3852767" y="169640"/>
            <a:ext cx="3157538" cy="3157538"/>
          </a:xfrm>
          <a:prstGeom prst="ellipse">
            <a:avLst/>
          </a:prstGeom>
          <a:solidFill>
            <a:srgbClr val="000000">
              <a:alpha val="4000"/>
            </a:srgbClr>
          </a:solidFill>
          <a:ln/>
        </p:spPr>
      </p:sp>
      <p:sp>
        <p:nvSpPr>
          <p:cNvPr id="3" name="StaticPath"/>
          <p:cNvSpPr/>
          <p:nvPr/>
        </p:nvSpPr>
        <p:spPr>
          <a:xfrm>
            <a:off x="3906869" y="-1913049"/>
            <a:ext cx="2428875" cy="2428875"/>
          </a:xfrm>
          <a:prstGeom prst="ellipse">
            <a:avLst/>
          </a:prstGeom>
          <a:solidFill>
            <a:srgbClr val="000000">
              <a:alpha val="0"/>
            </a:srgbClr>
          </a:solidFill>
          <a:ln w="423333">
            <a:solidFill>
              <a:srgbClr val="FF9800"/>
            </a:solidFill>
            <a:prstDash val="solid"/>
          </a:ln>
        </p:spPr>
      </p:sp>
      <p:sp>
        <p:nvSpPr>
          <p:cNvPr id="4" name="Title"/>
          <p:cNvSpPr/>
          <p:nvPr/>
        </p:nvSpPr>
        <p:spPr>
          <a:xfrm>
            <a:off x="4304062" y="1697879"/>
            <a:ext cx="2302794" cy="277692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637" b="1" dirty="0">
                <a:solidFill>
                  <a:srgbClr val="333333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Resumo do Pitch Relume</a:t>
            </a:r>
            <a:endParaRPr lang="en-US" sz="2637" dirty="0"/>
          </a:p>
        </p:txBody>
      </p:sp>
      <p:sp>
        <p:nvSpPr>
          <p:cNvPr id="5" name="Bullet circle 1"/>
          <p:cNvSpPr/>
          <p:nvPr/>
        </p:nvSpPr>
        <p:spPr>
          <a:xfrm>
            <a:off x="347662" y="857250"/>
            <a:ext cx="474345" cy="474345"/>
          </a:xfrm>
          <a:prstGeom prst="ellipse">
            <a:avLst/>
          </a:prstGeom>
          <a:solidFill>
            <a:srgbClr val="FF9800"/>
          </a:solidFill>
          <a:ln/>
        </p:spPr>
      </p:sp>
      <p:sp>
        <p:nvSpPr>
          <p:cNvPr id="6" name="Bullet index 1"/>
          <p:cNvSpPr/>
          <p:nvPr/>
        </p:nvSpPr>
        <p:spPr>
          <a:xfrm>
            <a:off x="879634" y="966788"/>
            <a:ext cx="475726" cy="241078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93" b="1" dirty="0">
                <a:solidFill>
                  <a:srgbClr val="333333"/>
                </a:solidFill>
                <a:latin typeface="Prompt-Bold" pitchFamily="34" charset="0"/>
                <a:ea typeface="Prompt-Bold" pitchFamily="34" charset="-122"/>
                <a:cs typeface="Prompt-Bold" pitchFamily="34" charset="-120"/>
              </a:rPr>
              <a:t>01</a:t>
            </a:r>
            <a:endParaRPr lang="en-US" sz="1493" dirty="0"/>
          </a:p>
        </p:txBody>
      </p:sp>
      <p:sp>
        <p:nvSpPr>
          <p:cNvPr id="7" name="Bullet text 1"/>
          <p:cNvSpPr/>
          <p:nvPr/>
        </p:nvSpPr>
        <p:spPr>
          <a:xfrm>
            <a:off x="1388221" y="966788"/>
            <a:ext cx="2525268" cy="249707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994" dirty="0">
                <a:solidFill>
                  <a:srgbClr val="333333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Quem somos: Plataforma digital de cursos para jovens em vulnerabilidade.</a:t>
            </a:r>
            <a:endParaRPr lang="en-US" sz="994" dirty="0"/>
          </a:p>
        </p:txBody>
      </p:sp>
      <p:sp>
        <p:nvSpPr>
          <p:cNvPr id="8" name="Bullet circle 2"/>
          <p:cNvSpPr/>
          <p:nvPr/>
        </p:nvSpPr>
        <p:spPr>
          <a:xfrm>
            <a:off x="347662" y="1619250"/>
            <a:ext cx="474345" cy="474345"/>
          </a:xfrm>
          <a:prstGeom prst="ellipse">
            <a:avLst/>
          </a:prstGeom>
          <a:solidFill>
            <a:srgbClr val="FF9800"/>
          </a:solidFill>
          <a:ln/>
        </p:spPr>
      </p:sp>
      <p:sp>
        <p:nvSpPr>
          <p:cNvPr id="9" name="Bullet index 2"/>
          <p:cNvSpPr/>
          <p:nvPr/>
        </p:nvSpPr>
        <p:spPr>
          <a:xfrm>
            <a:off x="879634" y="1728788"/>
            <a:ext cx="475726" cy="241078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93" b="1" dirty="0">
                <a:solidFill>
                  <a:srgbClr val="333333"/>
                </a:solidFill>
                <a:latin typeface="Prompt-Bold" pitchFamily="34" charset="0"/>
                <a:ea typeface="Prompt-Bold" pitchFamily="34" charset="-122"/>
                <a:cs typeface="Prompt-Bold" pitchFamily="34" charset="-120"/>
              </a:rPr>
              <a:t>02</a:t>
            </a:r>
            <a:endParaRPr lang="en-US" sz="1493" dirty="0"/>
          </a:p>
        </p:txBody>
      </p:sp>
      <p:sp>
        <p:nvSpPr>
          <p:cNvPr id="10" name="Bullet text 2"/>
          <p:cNvSpPr/>
          <p:nvPr/>
        </p:nvSpPr>
        <p:spPr>
          <a:xfrm>
            <a:off x="1388221" y="1728788"/>
            <a:ext cx="2525268" cy="249707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994" dirty="0">
                <a:solidFill>
                  <a:srgbClr val="333333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Problema: Jovens sem estudo e trabalho após casas de acolhimento.</a:t>
            </a:r>
            <a:endParaRPr lang="en-US" sz="994" dirty="0"/>
          </a:p>
        </p:txBody>
      </p:sp>
      <p:sp>
        <p:nvSpPr>
          <p:cNvPr id="11" name="Bullet circle 3"/>
          <p:cNvSpPr/>
          <p:nvPr/>
        </p:nvSpPr>
        <p:spPr>
          <a:xfrm>
            <a:off x="347662" y="2381250"/>
            <a:ext cx="474345" cy="474345"/>
          </a:xfrm>
          <a:prstGeom prst="ellipse">
            <a:avLst/>
          </a:prstGeom>
          <a:solidFill>
            <a:srgbClr val="FF9800"/>
          </a:solidFill>
          <a:ln/>
        </p:spPr>
      </p:sp>
      <p:sp>
        <p:nvSpPr>
          <p:cNvPr id="12" name="Bullet index 3"/>
          <p:cNvSpPr/>
          <p:nvPr/>
        </p:nvSpPr>
        <p:spPr>
          <a:xfrm>
            <a:off x="879634" y="2490788"/>
            <a:ext cx="475726" cy="241078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93" b="1" dirty="0">
                <a:solidFill>
                  <a:srgbClr val="333333"/>
                </a:solidFill>
                <a:latin typeface="Prompt-Bold" pitchFamily="34" charset="0"/>
                <a:ea typeface="Prompt-Bold" pitchFamily="34" charset="-122"/>
                <a:cs typeface="Prompt-Bold" pitchFamily="34" charset="-120"/>
              </a:rPr>
              <a:t>03</a:t>
            </a:r>
            <a:endParaRPr lang="en-US" sz="1493" dirty="0"/>
          </a:p>
        </p:txBody>
      </p:sp>
      <p:sp>
        <p:nvSpPr>
          <p:cNvPr id="13" name="Bullet text 3"/>
          <p:cNvSpPr/>
          <p:nvPr/>
        </p:nvSpPr>
        <p:spPr>
          <a:xfrm>
            <a:off x="1388221" y="2490788"/>
            <a:ext cx="2525268" cy="249707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994" dirty="0">
                <a:solidFill>
                  <a:srgbClr val="333333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Solução: Trilhas de aprendizagem, bolsa e empregabilidade.</a:t>
            </a:r>
            <a:endParaRPr lang="en-US" sz="994" dirty="0"/>
          </a:p>
        </p:txBody>
      </p:sp>
      <p:sp>
        <p:nvSpPr>
          <p:cNvPr id="14" name="Bullet circle 4"/>
          <p:cNvSpPr/>
          <p:nvPr/>
        </p:nvSpPr>
        <p:spPr>
          <a:xfrm>
            <a:off x="347662" y="3143250"/>
            <a:ext cx="474345" cy="474345"/>
          </a:xfrm>
          <a:prstGeom prst="ellipse">
            <a:avLst/>
          </a:prstGeom>
          <a:solidFill>
            <a:srgbClr val="FF9800"/>
          </a:solidFill>
          <a:ln/>
        </p:spPr>
      </p:sp>
      <p:sp>
        <p:nvSpPr>
          <p:cNvPr id="15" name="Bullet index 4"/>
          <p:cNvSpPr/>
          <p:nvPr/>
        </p:nvSpPr>
        <p:spPr>
          <a:xfrm>
            <a:off x="879634" y="3252788"/>
            <a:ext cx="475726" cy="241078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93" b="1" dirty="0">
                <a:solidFill>
                  <a:srgbClr val="333333"/>
                </a:solidFill>
                <a:latin typeface="Prompt-Bold" pitchFamily="34" charset="0"/>
                <a:ea typeface="Prompt-Bold" pitchFamily="34" charset="-122"/>
                <a:cs typeface="Prompt-Bold" pitchFamily="34" charset="-120"/>
              </a:rPr>
              <a:t>04</a:t>
            </a:r>
            <a:endParaRPr lang="en-US" sz="1493" dirty="0"/>
          </a:p>
        </p:txBody>
      </p:sp>
      <p:sp>
        <p:nvSpPr>
          <p:cNvPr id="16" name="Bullet text 4"/>
          <p:cNvSpPr/>
          <p:nvPr/>
        </p:nvSpPr>
        <p:spPr>
          <a:xfrm>
            <a:off x="1388221" y="3252788"/>
            <a:ext cx="2525268" cy="249707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994" dirty="0">
                <a:solidFill>
                  <a:srgbClr val="333333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Mercado: Educação profissional crescendo 23,66% até 2027.</a:t>
            </a:r>
            <a:endParaRPr lang="en-US" sz="994" dirty="0"/>
          </a:p>
        </p:txBody>
      </p:sp>
      <p:sp>
        <p:nvSpPr>
          <p:cNvPr id="17" name="Bullet circle 5"/>
          <p:cNvSpPr/>
          <p:nvPr/>
        </p:nvSpPr>
        <p:spPr>
          <a:xfrm>
            <a:off x="347662" y="3905250"/>
            <a:ext cx="474345" cy="474345"/>
          </a:xfrm>
          <a:prstGeom prst="ellipse">
            <a:avLst/>
          </a:prstGeom>
          <a:solidFill>
            <a:srgbClr val="FF9800"/>
          </a:solidFill>
          <a:ln/>
        </p:spPr>
      </p:sp>
      <p:sp>
        <p:nvSpPr>
          <p:cNvPr id="18" name="Bullet index 5"/>
          <p:cNvSpPr/>
          <p:nvPr/>
        </p:nvSpPr>
        <p:spPr>
          <a:xfrm>
            <a:off x="879634" y="4014788"/>
            <a:ext cx="475726" cy="241078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93" b="1" dirty="0">
                <a:solidFill>
                  <a:srgbClr val="333333"/>
                </a:solidFill>
                <a:latin typeface="Prompt-Bold" pitchFamily="34" charset="0"/>
                <a:ea typeface="Prompt-Bold" pitchFamily="34" charset="-122"/>
                <a:cs typeface="Prompt-Bold" pitchFamily="34" charset="-120"/>
              </a:rPr>
              <a:t>05</a:t>
            </a:r>
            <a:endParaRPr lang="en-US" sz="1493" dirty="0"/>
          </a:p>
        </p:txBody>
      </p:sp>
      <p:sp>
        <p:nvSpPr>
          <p:cNvPr id="19" name="Bullet text 5"/>
          <p:cNvSpPr/>
          <p:nvPr/>
        </p:nvSpPr>
        <p:spPr>
          <a:xfrm>
            <a:off x="1388221" y="4014788"/>
            <a:ext cx="2525268" cy="249707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994" dirty="0">
                <a:solidFill>
                  <a:srgbClr val="333333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Modelo B2B: Empresas financiam bolsas e contratam jovens.</a:t>
            </a:r>
            <a:endParaRPr lang="en-US" sz="994" dirty="0"/>
          </a:p>
        </p:txBody>
      </p:sp>
      <p:pic>
        <p:nvPicPr>
          <p:cNvPr id="20" name="Image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569916" y="2586085"/>
            <a:ext cx="2383631" cy="238363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ticPath"/>
          <p:cNvSpPr/>
          <p:nvPr/>
        </p:nvSpPr>
        <p:spPr>
          <a:xfrm>
            <a:off x="7143750" y="0"/>
            <a:ext cx="2000250" cy="5143500"/>
          </a:xfrm>
          <a:prstGeom prst="rect">
            <a:avLst/>
          </a:prstGeom>
          <a:solidFill>
            <a:srgbClr val="FF9800"/>
          </a:solidFill>
          <a:ln/>
        </p:spPr>
      </p:sp>
      <p:sp>
        <p:nvSpPr>
          <p:cNvPr id="3" name="Title"/>
          <p:cNvSpPr/>
          <p:nvPr/>
        </p:nvSpPr>
        <p:spPr>
          <a:xfrm>
            <a:off x="1190625" y="357188"/>
            <a:ext cx="5715000" cy="571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900" b="1" dirty="0">
                <a:solidFill>
                  <a:srgbClr val="333333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Problema que Enfrentamos</a:t>
            </a:r>
            <a:endParaRPr lang="en-US" sz="1900" dirty="0"/>
          </a:p>
        </p:txBody>
      </p:sp>
      <p:sp>
        <p:nvSpPr>
          <p:cNvPr id="4" name="Subtitle 1"/>
          <p:cNvSpPr/>
          <p:nvPr/>
        </p:nvSpPr>
        <p:spPr>
          <a:xfrm>
            <a:off x="714375" y="1190625"/>
            <a:ext cx="5238750" cy="1428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381" b="1" dirty="0">
                <a:solidFill>
                  <a:srgbClr val="000000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Vulnerabilidade Social</a:t>
            </a:r>
            <a:endParaRPr lang="en-US" sz="1381" dirty="0"/>
          </a:p>
        </p:txBody>
      </p:sp>
      <p:sp>
        <p:nvSpPr>
          <p:cNvPr id="5" name="Paragraph 1"/>
          <p:cNvSpPr/>
          <p:nvPr/>
        </p:nvSpPr>
        <p:spPr>
          <a:xfrm>
            <a:off x="714375" y="1571625"/>
            <a:ext cx="5238750" cy="1428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367" dirty="0">
                <a:solidFill>
                  <a:srgbClr val="000000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Milhares de jovens egressos de casas de acolhimento enfrentam a exclusão social, sem acesso a estudo ou trabalho.</a:t>
            </a:r>
            <a:endParaRPr lang="en-US" sz="1367" dirty="0"/>
          </a:p>
        </p:txBody>
      </p:sp>
      <p:sp>
        <p:nvSpPr>
          <p:cNvPr id="6" name="Subtitle 2"/>
          <p:cNvSpPr/>
          <p:nvPr/>
        </p:nvSpPr>
        <p:spPr>
          <a:xfrm>
            <a:off x="714375" y="2524125"/>
            <a:ext cx="5238750" cy="1428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381" b="1" dirty="0">
                <a:solidFill>
                  <a:srgbClr val="000000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Ausência de Oportunidades</a:t>
            </a:r>
            <a:endParaRPr lang="en-US" sz="1381" dirty="0"/>
          </a:p>
        </p:txBody>
      </p:sp>
      <p:sp>
        <p:nvSpPr>
          <p:cNvPr id="7" name="Paragraph 2"/>
          <p:cNvSpPr/>
          <p:nvPr/>
        </p:nvSpPr>
        <p:spPr>
          <a:xfrm>
            <a:off x="714375" y="2905125"/>
            <a:ext cx="5238750" cy="1428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367" dirty="0">
                <a:solidFill>
                  <a:srgbClr val="000000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Esses jovens têm poucas chances de se qualificar profissionalmente e de se inserirem no mercado de trabalho.</a:t>
            </a:r>
            <a:endParaRPr lang="en-US" sz="1367" dirty="0"/>
          </a:p>
        </p:txBody>
      </p:sp>
      <p:sp>
        <p:nvSpPr>
          <p:cNvPr id="8" name="Subtitle 3"/>
          <p:cNvSpPr/>
          <p:nvPr/>
        </p:nvSpPr>
        <p:spPr>
          <a:xfrm>
            <a:off x="714375" y="3619500"/>
            <a:ext cx="5238750" cy="1428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381" b="1" dirty="0">
                <a:solidFill>
                  <a:srgbClr val="000000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Ciclo de Exclusão</a:t>
            </a:r>
            <a:endParaRPr lang="en-US" sz="1381" dirty="0"/>
          </a:p>
        </p:txBody>
      </p:sp>
      <p:sp>
        <p:nvSpPr>
          <p:cNvPr id="9" name="Paragraph 3"/>
          <p:cNvSpPr/>
          <p:nvPr/>
        </p:nvSpPr>
        <p:spPr>
          <a:xfrm>
            <a:off x="714375" y="4000500"/>
            <a:ext cx="5238750" cy="1428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367" dirty="0">
                <a:solidFill>
                  <a:srgbClr val="000000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Sem apoio, muitos permanecem em situação de risco, perpetuando ciclos de pobreza e marginalização.</a:t>
            </a:r>
            <a:endParaRPr lang="en-US" sz="1367" dirty="0"/>
          </a:p>
        </p:txBody>
      </p:sp>
      <p:pic>
        <p:nvPicPr>
          <p:cNvPr id="10" name="Image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238875" y="1333500"/>
            <a:ext cx="2476500" cy="2476500"/>
          </a:xfrm>
          <a:prstGeom prst="rect">
            <a:avLst/>
          </a:prstGeom>
        </p:spPr>
      </p:pic>
      <p:sp>
        <p:nvSpPr>
          <p:cNvPr id="11" name="StaticPath"/>
          <p:cNvSpPr/>
          <p:nvPr/>
        </p:nvSpPr>
        <p:spPr>
          <a:xfrm>
            <a:off x="-1309687" y="3810000"/>
            <a:ext cx="1737360" cy="1737360"/>
          </a:xfrm>
          <a:prstGeom prst="ellipse">
            <a:avLst/>
          </a:prstGeom>
          <a:solidFill>
            <a:srgbClr val="000000">
              <a:alpha val="0"/>
            </a:srgbClr>
          </a:solidFill>
          <a:ln w="211667">
            <a:solidFill>
              <a:srgbClr val="FF9800"/>
            </a:solidFill>
            <a:prstDash val="solid"/>
          </a:ln>
        </p:spPr>
      </p:sp>
      <p:sp>
        <p:nvSpPr>
          <p:cNvPr id="12" name="StaticPath"/>
          <p:cNvSpPr/>
          <p:nvPr/>
        </p:nvSpPr>
        <p:spPr>
          <a:xfrm>
            <a:off x="285750" y="204788"/>
            <a:ext cx="482918" cy="482917"/>
          </a:xfrm>
          <a:prstGeom prst="ellipse">
            <a:avLst/>
          </a:prstGeom>
          <a:solidFill>
            <a:srgbClr val="000000"/>
          </a:solidFill>
          <a:ln/>
        </p:spPr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ticPath"/>
          <p:cNvSpPr/>
          <p:nvPr/>
        </p:nvSpPr>
        <p:spPr>
          <a:xfrm>
            <a:off x="7143750" y="0"/>
            <a:ext cx="2000250" cy="5143500"/>
          </a:xfrm>
          <a:prstGeom prst="rect">
            <a:avLst/>
          </a:prstGeom>
          <a:solidFill>
            <a:srgbClr val="FF9800"/>
          </a:solidFill>
          <a:ln/>
        </p:spPr>
      </p:sp>
      <p:sp>
        <p:nvSpPr>
          <p:cNvPr id="3" name="Title"/>
          <p:cNvSpPr/>
          <p:nvPr/>
        </p:nvSpPr>
        <p:spPr>
          <a:xfrm>
            <a:off x="1190625" y="357188"/>
            <a:ext cx="5715000" cy="571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900" b="1" dirty="0">
                <a:solidFill>
                  <a:srgbClr val="333333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Nossa Solução</a:t>
            </a:r>
            <a:endParaRPr lang="en-US" sz="1900" dirty="0"/>
          </a:p>
        </p:txBody>
      </p:sp>
      <p:sp>
        <p:nvSpPr>
          <p:cNvPr id="4" name="Subtitle 1"/>
          <p:cNvSpPr/>
          <p:nvPr/>
        </p:nvSpPr>
        <p:spPr>
          <a:xfrm>
            <a:off x="714375" y="1190625"/>
            <a:ext cx="5238750" cy="1428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261" b="1" dirty="0">
                <a:solidFill>
                  <a:srgbClr val="000000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Plataforma Digital Educacional</a:t>
            </a:r>
            <a:endParaRPr lang="en-US" sz="1261" dirty="0"/>
          </a:p>
        </p:txBody>
      </p:sp>
      <p:sp>
        <p:nvSpPr>
          <p:cNvPr id="5" name="Paragraph 1"/>
          <p:cNvSpPr/>
          <p:nvPr/>
        </p:nvSpPr>
        <p:spPr>
          <a:xfrm>
            <a:off x="714375" y="1571625"/>
            <a:ext cx="5238750" cy="1428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341" dirty="0">
                <a:solidFill>
                  <a:srgbClr val="000000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Relume oferece uma plataforma online com trilhas de aprendizagem adaptadas às necessidades dos jovens em vulnerabilidade.</a:t>
            </a:r>
            <a:endParaRPr lang="en-US" sz="1341" dirty="0"/>
          </a:p>
        </p:txBody>
      </p:sp>
      <p:sp>
        <p:nvSpPr>
          <p:cNvPr id="6" name="Subtitle 2"/>
          <p:cNvSpPr/>
          <p:nvPr/>
        </p:nvSpPr>
        <p:spPr>
          <a:xfrm>
            <a:off x="714375" y="2524125"/>
            <a:ext cx="5238750" cy="1428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261" b="1" dirty="0">
                <a:solidFill>
                  <a:srgbClr val="000000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Conteúdos Relevantes e Práticos</a:t>
            </a:r>
            <a:endParaRPr lang="en-US" sz="1261" dirty="0"/>
          </a:p>
        </p:txBody>
      </p:sp>
      <p:sp>
        <p:nvSpPr>
          <p:cNvPr id="7" name="Paragraph 2"/>
          <p:cNvSpPr/>
          <p:nvPr/>
        </p:nvSpPr>
        <p:spPr>
          <a:xfrm>
            <a:off x="714375" y="2905125"/>
            <a:ext cx="5238750" cy="1428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341" dirty="0">
                <a:solidFill>
                  <a:srgbClr val="000000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Os cursos incluem português, matemática, cidadania, educação financeira, comportamento profissional e tecnologia aplicada.</a:t>
            </a:r>
            <a:endParaRPr lang="en-US" sz="1341" dirty="0"/>
          </a:p>
        </p:txBody>
      </p:sp>
      <p:sp>
        <p:nvSpPr>
          <p:cNvPr id="8" name="Subtitle 3"/>
          <p:cNvSpPr/>
          <p:nvPr/>
        </p:nvSpPr>
        <p:spPr>
          <a:xfrm>
            <a:off x="714375" y="3619500"/>
            <a:ext cx="5238750" cy="1428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261" b="1" dirty="0">
                <a:solidFill>
                  <a:srgbClr val="000000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Oportunidades Reais</a:t>
            </a:r>
            <a:endParaRPr lang="en-US" sz="1261" dirty="0"/>
          </a:p>
        </p:txBody>
      </p:sp>
      <p:sp>
        <p:nvSpPr>
          <p:cNvPr id="9" name="Paragraph 3"/>
          <p:cNvSpPr/>
          <p:nvPr/>
        </p:nvSpPr>
        <p:spPr>
          <a:xfrm>
            <a:off x="714375" y="4000500"/>
            <a:ext cx="5238750" cy="1428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341" dirty="0">
                <a:solidFill>
                  <a:srgbClr val="000000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Além da bolsa de estudos, os jovens são encaminhados para vagas em empresas parceiras, promovendo inclusão socioeconômica.</a:t>
            </a:r>
            <a:endParaRPr lang="en-US" sz="1341" dirty="0"/>
          </a:p>
        </p:txBody>
      </p:sp>
      <p:pic>
        <p:nvPicPr>
          <p:cNvPr id="10" name="Image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238875" y="1333500"/>
            <a:ext cx="2476500" cy="2476500"/>
          </a:xfrm>
          <a:prstGeom prst="rect">
            <a:avLst/>
          </a:prstGeom>
        </p:spPr>
      </p:pic>
      <p:sp>
        <p:nvSpPr>
          <p:cNvPr id="11" name="StaticPath"/>
          <p:cNvSpPr/>
          <p:nvPr/>
        </p:nvSpPr>
        <p:spPr>
          <a:xfrm>
            <a:off x="-1309687" y="3810000"/>
            <a:ext cx="1737360" cy="1737360"/>
          </a:xfrm>
          <a:prstGeom prst="ellipse">
            <a:avLst/>
          </a:prstGeom>
          <a:solidFill>
            <a:srgbClr val="000000">
              <a:alpha val="0"/>
            </a:srgbClr>
          </a:solidFill>
          <a:ln w="211667">
            <a:solidFill>
              <a:srgbClr val="FF9800"/>
            </a:solidFill>
            <a:prstDash val="solid"/>
          </a:ln>
        </p:spPr>
      </p:sp>
      <p:sp>
        <p:nvSpPr>
          <p:cNvPr id="12" name="StaticPath"/>
          <p:cNvSpPr/>
          <p:nvPr/>
        </p:nvSpPr>
        <p:spPr>
          <a:xfrm>
            <a:off x="285750" y="204788"/>
            <a:ext cx="482918" cy="482917"/>
          </a:xfrm>
          <a:prstGeom prst="ellipse">
            <a:avLst/>
          </a:prstGeom>
          <a:solidFill>
            <a:srgbClr val="000000"/>
          </a:solidFill>
          <a:ln/>
        </p:spPr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ticPath"/>
          <p:cNvSpPr/>
          <p:nvPr/>
        </p:nvSpPr>
        <p:spPr>
          <a:xfrm>
            <a:off x="7143750" y="0"/>
            <a:ext cx="2000250" cy="5143500"/>
          </a:xfrm>
          <a:prstGeom prst="rect">
            <a:avLst/>
          </a:prstGeom>
          <a:solidFill>
            <a:srgbClr val="FF9800"/>
          </a:solidFill>
          <a:ln/>
        </p:spPr>
      </p:sp>
      <p:sp>
        <p:nvSpPr>
          <p:cNvPr id="3" name="Title"/>
          <p:cNvSpPr/>
          <p:nvPr/>
        </p:nvSpPr>
        <p:spPr>
          <a:xfrm>
            <a:off x="1190625" y="357188"/>
            <a:ext cx="5715000" cy="571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900" b="1" dirty="0">
                <a:solidFill>
                  <a:srgbClr val="333333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Tamanho do Mercado</a:t>
            </a:r>
            <a:endParaRPr lang="en-US" sz="1900" dirty="0"/>
          </a:p>
        </p:txBody>
      </p:sp>
      <p:sp>
        <p:nvSpPr>
          <p:cNvPr id="4" name="Subtitle 1"/>
          <p:cNvSpPr/>
          <p:nvPr/>
        </p:nvSpPr>
        <p:spPr>
          <a:xfrm>
            <a:off x="714375" y="1190625"/>
            <a:ext cx="5238750" cy="1428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389" b="1" dirty="0">
                <a:solidFill>
                  <a:srgbClr val="000000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Crescimento Acelerado</a:t>
            </a:r>
            <a:endParaRPr lang="en-US" sz="1389" dirty="0"/>
          </a:p>
        </p:txBody>
      </p:sp>
      <p:sp>
        <p:nvSpPr>
          <p:cNvPr id="5" name="Paragraph 1"/>
          <p:cNvSpPr/>
          <p:nvPr/>
        </p:nvSpPr>
        <p:spPr>
          <a:xfrm>
            <a:off x="714375" y="1571625"/>
            <a:ext cx="5238750" cy="1428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358" dirty="0">
                <a:solidFill>
                  <a:srgbClr val="000000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O setor de educação profissional no Brasil movimentou US$0,61 bilhões em 2023, com alta expectativa de expansão.</a:t>
            </a:r>
            <a:endParaRPr lang="en-US" sz="1358" dirty="0"/>
          </a:p>
        </p:txBody>
      </p:sp>
      <p:sp>
        <p:nvSpPr>
          <p:cNvPr id="6" name="Subtitle 2"/>
          <p:cNvSpPr/>
          <p:nvPr/>
        </p:nvSpPr>
        <p:spPr>
          <a:xfrm>
            <a:off x="714375" y="2524125"/>
            <a:ext cx="5238750" cy="1428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389" b="1" dirty="0">
                <a:solidFill>
                  <a:srgbClr val="000000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Projeções para 2027</a:t>
            </a:r>
            <a:endParaRPr lang="en-US" sz="1389" dirty="0"/>
          </a:p>
        </p:txBody>
      </p:sp>
      <p:sp>
        <p:nvSpPr>
          <p:cNvPr id="7" name="Paragraph 2"/>
          <p:cNvSpPr/>
          <p:nvPr/>
        </p:nvSpPr>
        <p:spPr>
          <a:xfrm>
            <a:off x="714375" y="2905125"/>
            <a:ext cx="5238750" cy="1428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358" dirty="0">
                <a:solidFill>
                  <a:srgbClr val="000000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Espera-se que o mercado atinja US$1,42 bilhões, com um crescimento de 23,66% ao ano.</a:t>
            </a:r>
            <a:endParaRPr lang="en-US" sz="1358" dirty="0"/>
          </a:p>
        </p:txBody>
      </p:sp>
      <p:sp>
        <p:nvSpPr>
          <p:cNvPr id="8" name="Subtitle 3"/>
          <p:cNvSpPr/>
          <p:nvPr/>
        </p:nvSpPr>
        <p:spPr>
          <a:xfrm>
            <a:off x="714375" y="3619500"/>
            <a:ext cx="5238750" cy="1428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389" b="1" dirty="0">
                <a:solidFill>
                  <a:srgbClr val="000000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Oportunidade Estratégica</a:t>
            </a:r>
            <a:endParaRPr lang="en-US" sz="1389" dirty="0"/>
          </a:p>
        </p:txBody>
      </p:sp>
      <p:sp>
        <p:nvSpPr>
          <p:cNvPr id="9" name="Paragraph 3"/>
          <p:cNvSpPr/>
          <p:nvPr/>
        </p:nvSpPr>
        <p:spPr>
          <a:xfrm>
            <a:off x="714375" y="4000500"/>
            <a:ext cx="5238750" cy="1428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358" dirty="0">
                <a:solidFill>
                  <a:srgbClr val="000000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Relume está posicionada para capturar essa expansão, atuando em um nicho socialmente relevante e economicamente promissor.</a:t>
            </a:r>
            <a:endParaRPr lang="en-US" sz="1358" dirty="0"/>
          </a:p>
        </p:txBody>
      </p:sp>
      <p:pic>
        <p:nvPicPr>
          <p:cNvPr id="10" name="Image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238875" y="1333500"/>
            <a:ext cx="2476500" cy="2476500"/>
          </a:xfrm>
          <a:prstGeom prst="rect">
            <a:avLst/>
          </a:prstGeom>
        </p:spPr>
      </p:pic>
      <p:sp>
        <p:nvSpPr>
          <p:cNvPr id="11" name="StaticPath"/>
          <p:cNvSpPr/>
          <p:nvPr/>
        </p:nvSpPr>
        <p:spPr>
          <a:xfrm>
            <a:off x="-1309687" y="3810000"/>
            <a:ext cx="1737360" cy="1737360"/>
          </a:xfrm>
          <a:prstGeom prst="ellipse">
            <a:avLst/>
          </a:prstGeom>
          <a:solidFill>
            <a:srgbClr val="000000">
              <a:alpha val="0"/>
            </a:srgbClr>
          </a:solidFill>
          <a:ln w="211667">
            <a:solidFill>
              <a:srgbClr val="FF9800"/>
            </a:solidFill>
            <a:prstDash val="solid"/>
          </a:ln>
        </p:spPr>
      </p:sp>
      <p:sp>
        <p:nvSpPr>
          <p:cNvPr id="12" name="StaticPath"/>
          <p:cNvSpPr/>
          <p:nvPr/>
        </p:nvSpPr>
        <p:spPr>
          <a:xfrm>
            <a:off x="285750" y="204788"/>
            <a:ext cx="482918" cy="482917"/>
          </a:xfrm>
          <a:prstGeom prst="ellipse">
            <a:avLst/>
          </a:prstGeom>
          <a:solidFill>
            <a:srgbClr val="000000"/>
          </a:solidFill>
          <a:ln/>
        </p:spPr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ticPath"/>
          <p:cNvSpPr/>
          <p:nvPr/>
        </p:nvSpPr>
        <p:spPr>
          <a:xfrm>
            <a:off x="120206" y="0"/>
            <a:ext cx="902970" cy="902970"/>
          </a:xfrm>
          <a:prstGeom prst="ellipse">
            <a:avLst/>
          </a:prstGeom>
          <a:solidFill>
            <a:srgbClr val="000000">
              <a:alpha val="0"/>
            </a:srgbClr>
          </a:solidFill>
          <a:ln w="169333">
            <a:solidFill>
              <a:srgbClr val="FF9800"/>
            </a:solidFill>
            <a:prstDash val="solid"/>
          </a:ln>
        </p:spPr>
      </p:sp>
      <p:sp>
        <p:nvSpPr>
          <p:cNvPr id="3" name="Title"/>
          <p:cNvSpPr/>
          <p:nvPr/>
        </p:nvSpPr>
        <p:spPr>
          <a:xfrm>
            <a:off x="2428875" y="274987"/>
            <a:ext cx="4286250" cy="543544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24" b="1" dirty="0">
                <a:solidFill>
                  <a:srgbClr val="000000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Concorrência e Diferenciais</a:t>
            </a:r>
            <a:endParaRPr lang="en-US" sz="2424" dirty="0"/>
          </a:p>
        </p:txBody>
      </p:sp>
      <p:sp>
        <p:nvSpPr>
          <p:cNvPr id="4" name="StaticPath"/>
          <p:cNvSpPr/>
          <p:nvPr/>
        </p:nvSpPr>
        <p:spPr>
          <a:xfrm>
            <a:off x="8304324" y="214312"/>
            <a:ext cx="602933" cy="602933"/>
          </a:xfrm>
          <a:prstGeom prst="ellipse">
            <a:avLst/>
          </a:prstGeom>
          <a:solidFill>
            <a:srgbClr val="FF9800"/>
          </a:solidFill>
          <a:ln/>
        </p:spPr>
      </p:sp>
      <p:sp>
        <p:nvSpPr>
          <p:cNvPr id="5" name="StaticPath"/>
          <p:cNvSpPr/>
          <p:nvPr/>
        </p:nvSpPr>
        <p:spPr>
          <a:xfrm>
            <a:off x="482679" y="1202627"/>
            <a:ext cx="2271713" cy="1594485"/>
          </a:xfrm>
          <a:prstGeom prst="rect">
            <a:avLst/>
          </a:prstGeom>
          <a:solidFill>
            <a:srgbClr val="FF9800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6" name="StaticPath"/>
          <p:cNvSpPr/>
          <p:nvPr/>
        </p:nvSpPr>
        <p:spPr>
          <a:xfrm>
            <a:off x="3426952" y="1202627"/>
            <a:ext cx="2271713" cy="1594485"/>
          </a:xfrm>
          <a:prstGeom prst="rect">
            <a:avLst/>
          </a:prstGeom>
          <a:solidFill>
            <a:srgbClr val="FF9800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7" name="StaticPath"/>
          <p:cNvSpPr/>
          <p:nvPr/>
        </p:nvSpPr>
        <p:spPr>
          <a:xfrm>
            <a:off x="6362890" y="1202627"/>
            <a:ext cx="2271713" cy="1594485"/>
          </a:xfrm>
          <a:prstGeom prst="rect">
            <a:avLst/>
          </a:prstGeom>
          <a:solidFill>
            <a:srgbClr val="FF9800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8" name="Form title 1"/>
          <p:cNvSpPr/>
          <p:nvPr/>
        </p:nvSpPr>
        <p:spPr>
          <a:xfrm>
            <a:off x="588264" y="1684591"/>
            <a:ext cx="2065828" cy="606186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244" b="1" dirty="0">
                <a:solidFill>
                  <a:srgbClr val="000000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Concorrentes Diretos</a:t>
            </a:r>
            <a:endParaRPr lang="en-US" sz="2244" dirty="0"/>
          </a:p>
        </p:txBody>
      </p:sp>
      <p:sp>
        <p:nvSpPr>
          <p:cNvPr id="9" name="Form title 2"/>
          <p:cNvSpPr/>
          <p:nvPr/>
        </p:nvSpPr>
        <p:spPr>
          <a:xfrm>
            <a:off x="3532584" y="1703975"/>
            <a:ext cx="2065828" cy="606186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244" b="1" dirty="0">
                <a:solidFill>
                  <a:srgbClr val="000000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Nosso Diferencial</a:t>
            </a:r>
            <a:endParaRPr lang="en-US" sz="2244" dirty="0"/>
          </a:p>
        </p:txBody>
      </p:sp>
      <p:sp>
        <p:nvSpPr>
          <p:cNvPr id="10" name="Form title 3"/>
          <p:cNvSpPr/>
          <p:nvPr/>
        </p:nvSpPr>
        <p:spPr>
          <a:xfrm>
            <a:off x="6471904" y="1697926"/>
            <a:ext cx="2065828" cy="606186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244" b="1" dirty="0">
                <a:solidFill>
                  <a:srgbClr val="000000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Impacto Social</a:t>
            </a:r>
            <a:endParaRPr lang="en-US" sz="2244" dirty="0"/>
          </a:p>
        </p:txBody>
      </p:sp>
      <p:sp>
        <p:nvSpPr>
          <p:cNvPr id="11" name="Form text 1"/>
          <p:cNvSpPr/>
          <p:nvPr/>
        </p:nvSpPr>
        <p:spPr>
          <a:xfrm>
            <a:off x="370665" y="3044857"/>
            <a:ext cx="2510028" cy="13926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300" dirty="0">
                <a:solidFill>
                  <a:srgbClr val="000000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New School, Proa, JA Brasil, Senac EAD Gratuito e Recode atuam em educação para jovens.</a:t>
            </a:r>
            <a:endParaRPr lang="en-US" sz="1300" dirty="0"/>
          </a:p>
        </p:txBody>
      </p:sp>
      <p:sp>
        <p:nvSpPr>
          <p:cNvPr id="12" name="Form text 2"/>
          <p:cNvSpPr/>
          <p:nvPr/>
        </p:nvSpPr>
        <p:spPr>
          <a:xfrm>
            <a:off x="3278743" y="3061335"/>
            <a:ext cx="2586561" cy="1322832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300" dirty="0">
                <a:solidFill>
                  <a:srgbClr val="000000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Integração de formação, bolsa e encaminhamento para o mercado, com foco em jovens em vulnerabilidade.</a:t>
            </a:r>
            <a:endParaRPr lang="en-US" sz="1300" dirty="0"/>
          </a:p>
        </p:txBody>
      </p:sp>
      <p:sp>
        <p:nvSpPr>
          <p:cNvPr id="13" name="Form text 3"/>
          <p:cNvSpPr/>
          <p:nvPr/>
        </p:nvSpPr>
        <p:spPr>
          <a:xfrm>
            <a:off x="6208871" y="3032188"/>
            <a:ext cx="2594086" cy="1318498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300" dirty="0">
                <a:solidFill>
                  <a:srgbClr val="000000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Relume entrega inclusão real com apoio a empresas em sua agenda ESG.</a:t>
            </a:r>
            <a:endParaRPr lang="en-US" sz="1300" dirty="0"/>
          </a:p>
        </p:txBody>
      </p:sp>
      <p:sp>
        <p:nvSpPr>
          <p:cNvPr id="14" name="StaticPath"/>
          <p:cNvSpPr/>
          <p:nvPr/>
        </p:nvSpPr>
        <p:spPr>
          <a:xfrm>
            <a:off x="782002" y="4619625"/>
            <a:ext cx="1685925" cy="71438"/>
          </a:xfrm>
          <a:prstGeom prst="rect">
            <a:avLst/>
          </a:prstGeom>
          <a:solidFill>
            <a:srgbClr val="FF9800"/>
          </a:solidFill>
          <a:ln/>
        </p:spPr>
      </p:sp>
      <p:sp>
        <p:nvSpPr>
          <p:cNvPr id="15" name="StaticPath"/>
          <p:cNvSpPr/>
          <p:nvPr/>
        </p:nvSpPr>
        <p:spPr>
          <a:xfrm>
            <a:off x="3729038" y="4619625"/>
            <a:ext cx="1685925" cy="71438"/>
          </a:xfrm>
          <a:prstGeom prst="rect">
            <a:avLst/>
          </a:prstGeom>
          <a:solidFill>
            <a:srgbClr val="FF9800"/>
          </a:solidFill>
          <a:ln/>
        </p:spPr>
      </p:sp>
      <p:sp>
        <p:nvSpPr>
          <p:cNvPr id="16" name="StaticPath"/>
          <p:cNvSpPr/>
          <p:nvPr/>
        </p:nvSpPr>
        <p:spPr>
          <a:xfrm>
            <a:off x="6662928" y="4619625"/>
            <a:ext cx="1685925" cy="71438"/>
          </a:xfrm>
          <a:prstGeom prst="rect">
            <a:avLst/>
          </a:prstGeom>
          <a:solidFill>
            <a:srgbClr val="FF9800"/>
          </a:solidFill>
          <a:ln/>
        </p:spPr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ticPath"/>
          <p:cNvSpPr/>
          <p:nvPr/>
        </p:nvSpPr>
        <p:spPr>
          <a:xfrm>
            <a:off x="-1151953" y="2346008"/>
            <a:ext cx="5000625" cy="5000625"/>
          </a:xfrm>
          <a:prstGeom prst="ellipse">
            <a:avLst/>
          </a:prstGeom>
          <a:solidFill>
            <a:srgbClr val="FF9800"/>
          </a:solidFill>
          <a:ln/>
        </p:spPr>
      </p:sp>
      <p:sp>
        <p:nvSpPr>
          <p:cNvPr id="3" name="StaticPath"/>
          <p:cNvSpPr/>
          <p:nvPr/>
        </p:nvSpPr>
        <p:spPr>
          <a:xfrm>
            <a:off x="635889" y="626745"/>
            <a:ext cx="5363528" cy="3866197"/>
          </a:xfrm>
          <a:prstGeom prst="rect">
            <a:avLst/>
          </a:prstGeom>
          <a:solidFill>
            <a:srgbClr val="FFFFFF"/>
          </a:solidFill>
          <a:ln w="21167">
            <a:solidFill>
              <a:srgbClr val="000000"/>
            </a:solidFill>
            <a:prstDash val="solid"/>
          </a:ln>
        </p:spPr>
      </p:sp>
      <p:sp>
        <p:nvSpPr>
          <p:cNvPr id="4" name="Title"/>
          <p:cNvSpPr/>
          <p:nvPr/>
        </p:nvSpPr>
        <p:spPr>
          <a:xfrm rot="-5400000">
            <a:off x="-770168" y="2168152"/>
            <a:ext cx="3671078" cy="807244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2887" b="1" dirty="0">
                <a:solidFill>
                  <a:srgbClr val="000000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Nosso Modelo de Negócios</a:t>
            </a:r>
            <a:endParaRPr lang="en-US" sz="2887" dirty="0"/>
          </a:p>
        </p:txBody>
      </p:sp>
      <p:sp>
        <p:nvSpPr>
          <p:cNvPr id="5" name="Form title 1"/>
          <p:cNvSpPr/>
          <p:nvPr/>
        </p:nvSpPr>
        <p:spPr>
          <a:xfrm>
            <a:off x="2322814" y="754904"/>
            <a:ext cx="3547396" cy="236792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633" b="1" dirty="0">
                <a:solidFill>
                  <a:srgbClr val="000000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B2B Multilateral</a:t>
            </a:r>
            <a:endParaRPr lang="en-US" sz="1633" dirty="0"/>
          </a:p>
        </p:txBody>
      </p:sp>
      <p:sp>
        <p:nvSpPr>
          <p:cNvPr id="6" name="Form text 1"/>
          <p:cNvSpPr/>
          <p:nvPr/>
        </p:nvSpPr>
        <p:spPr>
          <a:xfrm>
            <a:off x="2298335" y="1393508"/>
            <a:ext cx="3571875" cy="1551861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233" dirty="0">
                <a:solidFill>
                  <a:srgbClr val="000000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Empresas financiam bolsas para jovens cursarem as trilhas educacionais e os contratam após a formação.</a:t>
            </a:r>
            <a:endParaRPr lang="en-US" sz="1233" dirty="0"/>
          </a:p>
        </p:txBody>
      </p:sp>
      <p:sp>
        <p:nvSpPr>
          <p:cNvPr id="7" name="Form text 2"/>
          <p:cNvSpPr/>
          <p:nvPr/>
        </p:nvSpPr>
        <p:spPr>
          <a:xfrm>
            <a:off x="2310003" y="3429810"/>
            <a:ext cx="3560207" cy="688848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233" dirty="0">
                <a:solidFill>
                  <a:srgbClr val="000000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Isso gera valor para empresas com foco em ESG e amplia o impacto social da Relume.</a:t>
            </a:r>
            <a:endParaRPr lang="en-US" sz="1233" dirty="0"/>
          </a:p>
        </p:txBody>
      </p:sp>
      <p:sp>
        <p:nvSpPr>
          <p:cNvPr id="8" name="StaticPath"/>
          <p:cNvSpPr/>
          <p:nvPr/>
        </p:nvSpPr>
        <p:spPr>
          <a:xfrm>
            <a:off x="2559320" y="3193828"/>
            <a:ext cx="3074670" cy="37148"/>
          </a:xfrm>
          <a:prstGeom prst="rect">
            <a:avLst/>
          </a:prstGeom>
          <a:solidFill>
            <a:srgbClr val="FF9800"/>
          </a:solidFill>
          <a:ln/>
        </p:spPr>
      </p:sp>
      <p:pic>
        <p:nvPicPr>
          <p:cNvPr id="9" name="Image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136958" y="1601962"/>
            <a:ext cx="2909888" cy="2909888"/>
          </a:xfrm>
          <a:prstGeom prst="rect">
            <a:avLst/>
          </a:prstGeom>
        </p:spPr>
      </p:pic>
      <p:sp>
        <p:nvSpPr>
          <p:cNvPr id="10" name="StaticPath"/>
          <p:cNvSpPr/>
          <p:nvPr/>
        </p:nvSpPr>
        <p:spPr>
          <a:xfrm>
            <a:off x="7188327" y="-1904238"/>
            <a:ext cx="2694623" cy="2694623"/>
          </a:xfrm>
          <a:prstGeom prst="ellipse">
            <a:avLst/>
          </a:prstGeom>
          <a:solidFill>
            <a:srgbClr val="000000">
              <a:alpha val="0"/>
            </a:srgbClr>
          </a:solidFill>
          <a:ln w="423333">
            <a:solidFill>
              <a:srgbClr val="FF9800"/>
            </a:solidFill>
            <a:prstDash val="solid"/>
          </a:ln>
        </p:spPr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ticPath"/>
          <p:cNvSpPr/>
          <p:nvPr/>
        </p:nvSpPr>
        <p:spPr>
          <a:xfrm>
            <a:off x="120206" y="0"/>
            <a:ext cx="902970" cy="902970"/>
          </a:xfrm>
          <a:prstGeom prst="ellipse">
            <a:avLst/>
          </a:prstGeom>
          <a:solidFill>
            <a:srgbClr val="000000">
              <a:alpha val="0"/>
            </a:srgbClr>
          </a:solidFill>
          <a:ln w="169333">
            <a:solidFill>
              <a:srgbClr val="FF9800"/>
            </a:solidFill>
            <a:prstDash val="solid"/>
          </a:ln>
        </p:spPr>
      </p:sp>
      <p:sp>
        <p:nvSpPr>
          <p:cNvPr id="3" name="Title"/>
          <p:cNvSpPr/>
          <p:nvPr/>
        </p:nvSpPr>
        <p:spPr>
          <a:xfrm>
            <a:off x="2428875" y="274987"/>
            <a:ext cx="4286250" cy="543544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149" b="1" dirty="0">
                <a:solidFill>
                  <a:srgbClr val="000000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Equipe Fundadora</a:t>
            </a:r>
            <a:endParaRPr lang="en-US" sz="3149" dirty="0"/>
          </a:p>
        </p:txBody>
      </p:sp>
      <p:sp>
        <p:nvSpPr>
          <p:cNvPr id="4" name="StaticPath"/>
          <p:cNvSpPr/>
          <p:nvPr/>
        </p:nvSpPr>
        <p:spPr>
          <a:xfrm>
            <a:off x="8304324" y="214312"/>
            <a:ext cx="602933" cy="602933"/>
          </a:xfrm>
          <a:prstGeom prst="ellipse">
            <a:avLst/>
          </a:prstGeom>
          <a:solidFill>
            <a:srgbClr val="FF9800"/>
          </a:solidFill>
          <a:ln/>
        </p:spPr>
      </p:sp>
      <p:sp>
        <p:nvSpPr>
          <p:cNvPr id="5" name="StaticPath"/>
          <p:cNvSpPr/>
          <p:nvPr/>
        </p:nvSpPr>
        <p:spPr>
          <a:xfrm>
            <a:off x="482679" y="1202627"/>
            <a:ext cx="2271713" cy="1594485"/>
          </a:xfrm>
          <a:prstGeom prst="rect">
            <a:avLst/>
          </a:prstGeom>
          <a:solidFill>
            <a:srgbClr val="FF9800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6" name="StaticPath"/>
          <p:cNvSpPr/>
          <p:nvPr/>
        </p:nvSpPr>
        <p:spPr>
          <a:xfrm>
            <a:off x="3426952" y="1202627"/>
            <a:ext cx="2271713" cy="1594485"/>
          </a:xfrm>
          <a:prstGeom prst="rect">
            <a:avLst/>
          </a:prstGeom>
          <a:solidFill>
            <a:srgbClr val="FF9800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7" name="StaticPath"/>
          <p:cNvSpPr/>
          <p:nvPr/>
        </p:nvSpPr>
        <p:spPr>
          <a:xfrm>
            <a:off x="6362890" y="1202627"/>
            <a:ext cx="2271713" cy="1594485"/>
          </a:xfrm>
          <a:prstGeom prst="rect">
            <a:avLst/>
          </a:prstGeom>
          <a:solidFill>
            <a:srgbClr val="FF9800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8" name="Form title 1"/>
          <p:cNvSpPr/>
          <p:nvPr/>
        </p:nvSpPr>
        <p:spPr>
          <a:xfrm>
            <a:off x="588264" y="1684591"/>
            <a:ext cx="2065828" cy="606186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762" b="1" dirty="0">
                <a:solidFill>
                  <a:srgbClr val="000000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Celsiane Aline Vieira Araújo</a:t>
            </a:r>
            <a:endParaRPr lang="en-US" sz="1762" dirty="0"/>
          </a:p>
        </p:txBody>
      </p:sp>
      <p:sp>
        <p:nvSpPr>
          <p:cNvPr id="9" name="Form title 2"/>
          <p:cNvSpPr/>
          <p:nvPr/>
        </p:nvSpPr>
        <p:spPr>
          <a:xfrm>
            <a:off x="3532584" y="1703975"/>
            <a:ext cx="2065828" cy="606186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762" b="1" dirty="0">
                <a:solidFill>
                  <a:srgbClr val="000000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Viviane Medeiros do Amaral Nogueira</a:t>
            </a:r>
            <a:endParaRPr lang="en-US" sz="1762" dirty="0"/>
          </a:p>
        </p:txBody>
      </p:sp>
      <p:sp>
        <p:nvSpPr>
          <p:cNvPr id="10" name="Form title 3"/>
          <p:cNvSpPr/>
          <p:nvPr/>
        </p:nvSpPr>
        <p:spPr>
          <a:xfrm>
            <a:off x="6471904" y="1697926"/>
            <a:ext cx="2065828" cy="606186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762" b="1" dirty="0">
                <a:solidFill>
                  <a:srgbClr val="000000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Mônica Daisy Vieira Araújo</a:t>
            </a:r>
            <a:endParaRPr lang="en-US" sz="1762" dirty="0"/>
          </a:p>
        </p:txBody>
      </p:sp>
      <p:sp>
        <p:nvSpPr>
          <p:cNvPr id="11" name="Form text 1"/>
          <p:cNvSpPr/>
          <p:nvPr/>
        </p:nvSpPr>
        <p:spPr>
          <a:xfrm>
            <a:off x="370665" y="3044857"/>
            <a:ext cx="2510028" cy="13926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300" dirty="0">
                <a:solidFill>
                  <a:srgbClr val="000000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CEO – Diretora Executiva e de Inovação</a:t>
            </a:r>
            <a:endParaRPr lang="en-US" sz="1300" dirty="0"/>
          </a:p>
        </p:txBody>
      </p:sp>
      <p:sp>
        <p:nvSpPr>
          <p:cNvPr id="12" name="Form text 2"/>
          <p:cNvSpPr/>
          <p:nvPr/>
        </p:nvSpPr>
        <p:spPr>
          <a:xfrm>
            <a:off x="3278743" y="3061335"/>
            <a:ext cx="2586561" cy="1322832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300" dirty="0">
                <a:solidFill>
                  <a:srgbClr val="000000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CFO – Diretora Financeira e de Governança</a:t>
            </a:r>
            <a:endParaRPr lang="en-US" sz="1300" dirty="0"/>
          </a:p>
        </p:txBody>
      </p:sp>
      <p:sp>
        <p:nvSpPr>
          <p:cNvPr id="13" name="Form text 3"/>
          <p:cNvSpPr/>
          <p:nvPr/>
        </p:nvSpPr>
        <p:spPr>
          <a:xfrm>
            <a:off x="6208871" y="3032188"/>
            <a:ext cx="2594086" cy="1318498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300" dirty="0">
                <a:solidFill>
                  <a:srgbClr val="000000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Sócia fundadora</a:t>
            </a:r>
            <a:endParaRPr lang="en-US" sz="1300" dirty="0"/>
          </a:p>
        </p:txBody>
      </p:sp>
      <p:sp>
        <p:nvSpPr>
          <p:cNvPr id="14" name="StaticPath"/>
          <p:cNvSpPr/>
          <p:nvPr/>
        </p:nvSpPr>
        <p:spPr>
          <a:xfrm>
            <a:off x="782002" y="4619625"/>
            <a:ext cx="1685925" cy="71438"/>
          </a:xfrm>
          <a:prstGeom prst="rect">
            <a:avLst/>
          </a:prstGeom>
          <a:solidFill>
            <a:srgbClr val="FF9800"/>
          </a:solidFill>
          <a:ln/>
        </p:spPr>
      </p:sp>
      <p:sp>
        <p:nvSpPr>
          <p:cNvPr id="15" name="StaticPath"/>
          <p:cNvSpPr/>
          <p:nvPr/>
        </p:nvSpPr>
        <p:spPr>
          <a:xfrm>
            <a:off x="3729038" y="4619625"/>
            <a:ext cx="1685925" cy="71438"/>
          </a:xfrm>
          <a:prstGeom prst="rect">
            <a:avLst/>
          </a:prstGeom>
          <a:solidFill>
            <a:srgbClr val="FF9800"/>
          </a:solidFill>
          <a:ln/>
        </p:spPr>
      </p:sp>
      <p:sp>
        <p:nvSpPr>
          <p:cNvPr id="16" name="StaticPath"/>
          <p:cNvSpPr/>
          <p:nvPr/>
        </p:nvSpPr>
        <p:spPr>
          <a:xfrm>
            <a:off x="6662928" y="4619625"/>
            <a:ext cx="1685925" cy="71438"/>
          </a:xfrm>
          <a:prstGeom prst="rect">
            <a:avLst/>
          </a:prstGeom>
          <a:solidFill>
            <a:srgbClr val="FF9800"/>
          </a:solidFill>
          <a:ln/>
        </p:spPr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ticPath"/>
          <p:cNvSpPr/>
          <p:nvPr/>
        </p:nvSpPr>
        <p:spPr>
          <a:xfrm>
            <a:off x="-842581" y="437150"/>
            <a:ext cx="4014788" cy="4014788"/>
          </a:xfrm>
          <a:prstGeom prst="ellipse">
            <a:avLst/>
          </a:prstGeom>
          <a:solidFill>
            <a:srgbClr val="000000">
              <a:alpha val="4000"/>
            </a:srgbClr>
          </a:solidFill>
          <a:ln/>
        </p:spPr>
      </p:sp>
      <p:sp>
        <p:nvSpPr>
          <p:cNvPr id="3" name="Title"/>
          <p:cNvSpPr/>
          <p:nvPr/>
        </p:nvSpPr>
        <p:spPr>
          <a:xfrm>
            <a:off x="285417" y="2160080"/>
            <a:ext cx="3467148" cy="823389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3725" b="1" dirty="0">
                <a:solidFill>
                  <a:srgbClr val="000000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Junte-se a Nós!</a:t>
            </a:r>
            <a:endParaRPr lang="en-US" sz="3725" dirty="0"/>
          </a:p>
        </p:txBody>
      </p:sp>
      <p:sp>
        <p:nvSpPr>
          <p:cNvPr id="4" name="StaticPath"/>
          <p:cNvSpPr/>
          <p:nvPr/>
        </p:nvSpPr>
        <p:spPr>
          <a:xfrm>
            <a:off x="6677739" y="195072"/>
            <a:ext cx="911543" cy="911543"/>
          </a:xfrm>
          <a:prstGeom prst="ellipse">
            <a:avLst/>
          </a:prstGeom>
          <a:solidFill>
            <a:srgbClr val="000000"/>
          </a:solidFill>
          <a:ln/>
        </p:spPr>
      </p:sp>
      <p:sp>
        <p:nvSpPr>
          <p:cNvPr id="5" name="StaticPath"/>
          <p:cNvSpPr/>
          <p:nvPr/>
        </p:nvSpPr>
        <p:spPr>
          <a:xfrm>
            <a:off x="7963376" y="4002548"/>
            <a:ext cx="677228" cy="677228"/>
          </a:xfrm>
          <a:prstGeom prst="ellipse">
            <a:avLst/>
          </a:prstGeom>
          <a:solidFill>
            <a:srgbClr val="FF9800"/>
          </a:solidFill>
          <a:ln/>
        </p:spPr>
      </p:sp>
      <p:sp>
        <p:nvSpPr>
          <p:cNvPr id="6" name="StaticPath"/>
          <p:cNvSpPr/>
          <p:nvPr/>
        </p:nvSpPr>
        <p:spPr>
          <a:xfrm>
            <a:off x="-1162717" y="-991076"/>
            <a:ext cx="2514600" cy="2514600"/>
          </a:xfrm>
          <a:prstGeom prst="ellipse">
            <a:avLst/>
          </a:prstGeom>
          <a:solidFill>
            <a:srgbClr val="000000">
              <a:alpha val="0"/>
            </a:srgbClr>
          </a:solidFill>
          <a:ln w="423333">
            <a:solidFill>
              <a:srgbClr val="FF9800"/>
            </a:solidFill>
            <a:prstDash val="solid"/>
          </a:ln>
        </p:spPr>
      </p:sp>
      <p:sp>
        <p:nvSpPr>
          <p:cNvPr id="7" name="Question topic"/>
          <p:cNvSpPr/>
          <p:nvPr/>
        </p:nvSpPr>
        <p:spPr>
          <a:xfrm>
            <a:off x="2950607" y="689991"/>
            <a:ext cx="2286000" cy="301371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717" dirty="0">
                <a:solidFill>
                  <a:srgbClr val="000000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Convite Final</a:t>
            </a:r>
            <a:endParaRPr lang="en-US" sz="1717" dirty="0"/>
          </a:p>
        </p:txBody>
      </p:sp>
      <p:sp>
        <p:nvSpPr>
          <p:cNvPr id="8" name="Text"/>
          <p:cNvSpPr/>
          <p:nvPr/>
        </p:nvSpPr>
        <p:spPr>
          <a:xfrm>
            <a:off x="5193649" y="2192369"/>
            <a:ext cx="2810589" cy="1431512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77" dirty="0">
                <a:solidFill>
                  <a:srgbClr val="000000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Relume está pronta para transformar realidades. Acreditamos que, com o apoio certo, podemos ampliar oportunidades para milhares de jovens no Brasil.</a:t>
            </a:r>
            <a:endParaRPr lang="en-US" sz="1077" dirty="0"/>
          </a:p>
        </p:txBody>
      </p:sp>
      <p:sp>
        <p:nvSpPr>
          <p:cNvPr id="9" name="Question"/>
          <p:cNvSpPr/>
          <p:nvPr/>
        </p:nvSpPr>
        <p:spPr>
          <a:xfrm>
            <a:off x="5408343" y="1518428"/>
            <a:ext cx="2381250" cy="258318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956" dirty="0">
                <a:solidFill>
                  <a:srgbClr val="000000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Quer investir em impacto social com retorno sustentável?</a:t>
            </a:r>
            <a:endParaRPr lang="en-US" sz="956" dirty="0"/>
          </a:p>
        </p:txBody>
      </p:sp>
      <p:sp>
        <p:nvSpPr>
          <p:cNvPr id="10" name="StaticPath"/>
          <p:cNvSpPr/>
          <p:nvPr/>
        </p:nvSpPr>
        <p:spPr>
          <a:xfrm>
            <a:off x="2976229" y="323231"/>
            <a:ext cx="2128838" cy="1020128"/>
          </a:xfrm>
          <a:prstGeom prst="ellipse">
            <a:avLst/>
          </a:prstGeom>
          <a:solidFill>
            <a:srgbClr val="000000">
              <a:alpha val="0"/>
            </a:srgbClr>
          </a:solidFill>
          <a:ln w="12700">
            <a:solidFill>
              <a:srgbClr val="000000"/>
            </a:solidFill>
            <a:prstDash val="solid"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2025-05-08T20:57:26Z</dcterms:created>
  <dcterms:modified xsi:type="dcterms:W3CDTF">2025-05-08T20:57:26Z</dcterms:modified>
</cp:coreProperties>
</file>